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4v"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2" showSpecialPlsOnTitleSld="0" saveSubsetFonts="1">
  <p:sldMasterIdLst>
    <p:sldMasterId id="2147483648" r:id="rId1"/>
  </p:sldMasterIdLst>
  <p:notesMasterIdLst>
    <p:notesMasterId r:id="rId10"/>
  </p:notesMasterIdLst>
  <p:sldIdLst>
    <p:sldId id="261" r:id="rId2"/>
    <p:sldId id="257" r:id="rId3"/>
    <p:sldId id="258" r:id="rId4"/>
    <p:sldId id="256" r:id="rId5"/>
    <p:sldId id="259" r:id="rId6"/>
    <p:sldId id="262" r:id="rId7"/>
    <p:sldId id="260"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53" autoAdjust="0"/>
    <p:restoredTop sz="94660"/>
  </p:normalViewPr>
  <p:slideViewPr>
    <p:cSldViewPr snapToGrid="0">
      <p:cViewPr varScale="1">
        <p:scale>
          <a:sx n="73" d="100"/>
          <a:sy n="73" d="100"/>
        </p:scale>
        <p:origin x="208" y="8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3.pn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3EE558-02F3-B242-A048-E8E37651D87E}" type="datetimeFigureOut">
              <a:rPr lang="en-US" smtClean="0"/>
              <a:t>5/9/18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179576-86EB-254D-B812-A914C06B8FDE}" type="slidenum">
              <a:rPr lang="en-US" smtClean="0"/>
              <a:t>‹#›</a:t>
            </a:fld>
            <a:endParaRPr lang="en-US"/>
          </a:p>
        </p:txBody>
      </p:sp>
    </p:spTree>
    <p:extLst>
      <p:ext uri="{BB962C8B-B14F-4D97-AF65-F5344CB8AC3E}">
        <p14:creationId xmlns:p14="http://schemas.microsoft.com/office/powerpoint/2010/main" val="321685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86E2771-5554-1B46-9C5F-337B44FE55CA}" type="datetime1">
              <a:rPr lang="en-US" smtClean="0"/>
              <a:t>5/9/18</a:t>
            </a:fld>
            <a:endParaRPr lang="en-US"/>
          </a:p>
        </p:txBody>
      </p:sp>
      <p:sp>
        <p:nvSpPr>
          <p:cNvPr id="5" name="Footer Placeholder 4"/>
          <p:cNvSpPr>
            <a:spLocks noGrp="1"/>
          </p:cNvSpPr>
          <p:nvPr>
            <p:ph type="ftr" sz="quarter" idx="11"/>
          </p:nvPr>
        </p:nvSpPr>
        <p:spPr/>
        <p:txBody>
          <a:bodyPr/>
          <a:lstStyle/>
          <a:p>
            <a:r>
              <a:rPr lang="en-US"/>
              <a:t>Derek Johnson SEIS 744 Capstone Project Spring 2018</a:t>
            </a:r>
          </a:p>
        </p:txBody>
      </p:sp>
      <p:sp>
        <p:nvSpPr>
          <p:cNvPr id="6" name="Slide Number Placeholder 5"/>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3109162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6EB1BB-E89B-8540-9148-C6530A847E91}" type="datetime1">
              <a:rPr lang="en-US" smtClean="0"/>
              <a:t>5/9/18</a:t>
            </a:fld>
            <a:endParaRPr lang="en-US"/>
          </a:p>
        </p:txBody>
      </p:sp>
      <p:sp>
        <p:nvSpPr>
          <p:cNvPr id="5" name="Footer Placeholder 4"/>
          <p:cNvSpPr>
            <a:spLocks noGrp="1"/>
          </p:cNvSpPr>
          <p:nvPr>
            <p:ph type="ftr" sz="quarter" idx="11"/>
          </p:nvPr>
        </p:nvSpPr>
        <p:spPr/>
        <p:txBody>
          <a:bodyPr/>
          <a:lstStyle/>
          <a:p>
            <a:r>
              <a:rPr lang="en-US"/>
              <a:t>Derek Johnson SEIS 744 Capstone Project Spring 2018</a:t>
            </a:r>
          </a:p>
        </p:txBody>
      </p:sp>
      <p:sp>
        <p:nvSpPr>
          <p:cNvPr id="6" name="Slide Number Placeholder 5"/>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3375607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341344-6DD7-E346-88C7-9944EFB90EA7}" type="datetime1">
              <a:rPr lang="en-US" smtClean="0"/>
              <a:t>5/9/18</a:t>
            </a:fld>
            <a:endParaRPr lang="en-US"/>
          </a:p>
        </p:txBody>
      </p:sp>
      <p:sp>
        <p:nvSpPr>
          <p:cNvPr id="5" name="Footer Placeholder 4"/>
          <p:cNvSpPr>
            <a:spLocks noGrp="1"/>
          </p:cNvSpPr>
          <p:nvPr>
            <p:ph type="ftr" sz="quarter" idx="11"/>
          </p:nvPr>
        </p:nvSpPr>
        <p:spPr/>
        <p:txBody>
          <a:bodyPr/>
          <a:lstStyle/>
          <a:p>
            <a:r>
              <a:rPr lang="en-US"/>
              <a:t>Derek Johnson SEIS 744 Capstone Project Spring 2018</a:t>
            </a:r>
          </a:p>
        </p:txBody>
      </p:sp>
      <p:sp>
        <p:nvSpPr>
          <p:cNvPr id="6" name="Slide Number Placeholder 5"/>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3552114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3A87EB-BCD0-044E-B7D4-8F706F5DAACF}" type="datetime1">
              <a:rPr lang="en-US" smtClean="0"/>
              <a:t>5/9/18</a:t>
            </a:fld>
            <a:endParaRPr lang="en-US"/>
          </a:p>
        </p:txBody>
      </p:sp>
      <p:sp>
        <p:nvSpPr>
          <p:cNvPr id="5" name="Footer Placeholder 4"/>
          <p:cNvSpPr>
            <a:spLocks noGrp="1"/>
          </p:cNvSpPr>
          <p:nvPr>
            <p:ph type="ftr" sz="quarter" idx="11"/>
          </p:nvPr>
        </p:nvSpPr>
        <p:spPr/>
        <p:txBody>
          <a:bodyPr/>
          <a:lstStyle/>
          <a:p>
            <a:r>
              <a:rPr lang="en-US"/>
              <a:t>Derek Johnson SEIS 744 Capstone Project Spring 2018</a:t>
            </a:r>
          </a:p>
        </p:txBody>
      </p:sp>
      <p:sp>
        <p:nvSpPr>
          <p:cNvPr id="6" name="Slide Number Placeholder 5"/>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467991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01A26B0-7310-AA47-B80F-52D200858429}" type="datetime1">
              <a:rPr lang="en-US" smtClean="0"/>
              <a:t>5/9/18</a:t>
            </a:fld>
            <a:endParaRPr lang="en-US"/>
          </a:p>
        </p:txBody>
      </p:sp>
      <p:sp>
        <p:nvSpPr>
          <p:cNvPr id="5" name="Footer Placeholder 4"/>
          <p:cNvSpPr>
            <a:spLocks noGrp="1"/>
          </p:cNvSpPr>
          <p:nvPr>
            <p:ph type="ftr" sz="quarter" idx="11"/>
          </p:nvPr>
        </p:nvSpPr>
        <p:spPr/>
        <p:txBody>
          <a:bodyPr/>
          <a:lstStyle/>
          <a:p>
            <a:r>
              <a:rPr lang="en-US"/>
              <a:t>Derek Johnson SEIS 744 Capstone Project Spring 2018</a:t>
            </a:r>
          </a:p>
        </p:txBody>
      </p:sp>
      <p:sp>
        <p:nvSpPr>
          <p:cNvPr id="6" name="Slide Number Placeholder 5"/>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2507143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A85F5F2-B8A3-C348-A93A-79C3A0EF10B2}" type="datetime1">
              <a:rPr lang="en-US" smtClean="0"/>
              <a:t>5/9/18</a:t>
            </a:fld>
            <a:endParaRPr lang="en-US"/>
          </a:p>
        </p:txBody>
      </p:sp>
      <p:sp>
        <p:nvSpPr>
          <p:cNvPr id="6" name="Footer Placeholder 5"/>
          <p:cNvSpPr>
            <a:spLocks noGrp="1"/>
          </p:cNvSpPr>
          <p:nvPr>
            <p:ph type="ftr" sz="quarter" idx="11"/>
          </p:nvPr>
        </p:nvSpPr>
        <p:spPr/>
        <p:txBody>
          <a:bodyPr/>
          <a:lstStyle/>
          <a:p>
            <a:r>
              <a:rPr lang="en-US"/>
              <a:t>Derek Johnson SEIS 744 Capstone Project Spring 2018</a:t>
            </a:r>
          </a:p>
        </p:txBody>
      </p:sp>
      <p:sp>
        <p:nvSpPr>
          <p:cNvPr id="7" name="Slide Number Placeholder 6"/>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2983090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549D05-5A35-1A44-8296-65A6BADEBD29}" type="datetime1">
              <a:rPr lang="en-US" smtClean="0"/>
              <a:t>5/9/18</a:t>
            </a:fld>
            <a:endParaRPr lang="en-US"/>
          </a:p>
        </p:txBody>
      </p:sp>
      <p:sp>
        <p:nvSpPr>
          <p:cNvPr id="8" name="Footer Placeholder 7"/>
          <p:cNvSpPr>
            <a:spLocks noGrp="1"/>
          </p:cNvSpPr>
          <p:nvPr>
            <p:ph type="ftr" sz="quarter" idx="11"/>
          </p:nvPr>
        </p:nvSpPr>
        <p:spPr/>
        <p:txBody>
          <a:bodyPr/>
          <a:lstStyle/>
          <a:p>
            <a:r>
              <a:rPr lang="en-US"/>
              <a:t>Derek Johnson SEIS 744 Capstone Project Spring 2018</a:t>
            </a:r>
          </a:p>
        </p:txBody>
      </p:sp>
      <p:sp>
        <p:nvSpPr>
          <p:cNvPr id="9" name="Slide Number Placeholder 8"/>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41490847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3C5EC3A-9FEB-4648-AE10-DF4819250633}" type="datetime1">
              <a:rPr lang="en-US" smtClean="0"/>
              <a:t>5/9/18</a:t>
            </a:fld>
            <a:endParaRPr lang="en-US"/>
          </a:p>
        </p:txBody>
      </p:sp>
      <p:sp>
        <p:nvSpPr>
          <p:cNvPr id="4" name="Footer Placeholder 3"/>
          <p:cNvSpPr>
            <a:spLocks noGrp="1"/>
          </p:cNvSpPr>
          <p:nvPr>
            <p:ph type="ftr" sz="quarter" idx="11"/>
          </p:nvPr>
        </p:nvSpPr>
        <p:spPr/>
        <p:txBody>
          <a:bodyPr/>
          <a:lstStyle/>
          <a:p>
            <a:r>
              <a:rPr lang="en-US"/>
              <a:t>Derek Johnson SEIS 744 Capstone Project Spring 2018</a:t>
            </a:r>
          </a:p>
        </p:txBody>
      </p:sp>
      <p:sp>
        <p:nvSpPr>
          <p:cNvPr id="5" name="Slide Number Placeholder 4"/>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1887752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6FC4E9-9700-7C46-91E6-ADCD303B4EA7}" type="datetime1">
              <a:rPr lang="en-US" smtClean="0"/>
              <a:t>5/9/18</a:t>
            </a:fld>
            <a:endParaRPr lang="en-US"/>
          </a:p>
        </p:txBody>
      </p:sp>
      <p:sp>
        <p:nvSpPr>
          <p:cNvPr id="3" name="Footer Placeholder 2"/>
          <p:cNvSpPr>
            <a:spLocks noGrp="1"/>
          </p:cNvSpPr>
          <p:nvPr>
            <p:ph type="ftr" sz="quarter" idx="11"/>
          </p:nvPr>
        </p:nvSpPr>
        <p:spPr/>
        <p:txBody>
          <a:bodyPr/>
          <a:lstStyle/>
          <a:p>
            <a:r>
              <a:rPr lang="en-US"/>
              <a:t>Derek Johnson SEIS 744 Capstone Project Spring 2018</a:t>
            </a:r>
          </a:p>
        </p:txBody>
      </p:sp>
      <p:sp>
        <p:nvSpPr>
          <p:cNvPr id="4" name="Slide Number Placeholder 3"/>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4188746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C2FB601-96E5-0741-A553-9222F8711A56}" type="datetime1">
              <a:rPr lang="en-US" smtClean="0"/>
              <a:t>5/9/18</a:t>
            </a:fld>
            <a:endParaRPr lang="en-US"/>
          </a:p>
        </p:txBody>
      </p:sp>
      <p:sp>
        <p:nvSpPr>
          <p:cNvPr id="6" name="Footer Placeholder 5"/>
          <p:cNvSpPr>
            <a:spLocks noGrp="1"/>
          </p:cNvSpPr>
          <p:nvPr>
            <p:ph type="ftr" sz="quarter" idx="11"/>
          </p:nvPr>
        </p:nvSpPr>
        <p:spPr/>
        <p:txBody>
          <a:bodyPr/>
          <a:lstStyle/>
          <a:p>
            <a:r>
              <a:rPr lang="en-US"/>
              <a:t>Derek Johnson SEIS 744 Capstone Project Spring 2018</a:t>
            </a:r>
          </a:p>
        </p:txBody>
      </p:sp>
      <p:sp>
        <p:nvSpPr>
          <p:cNvPr id="7" name="Slide Number Placeholder 6"/>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936814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241B5C-879D-894A-8EE0-05231088A8AF}" type="datetime1">
              <a:rPr lang="en-US" smtClean="0"/>
              <a:t>5/9/18</a:t>
            </a:fld>
            <a:endParaRPr lang="en-US"/>
          </a:p>
        </p:txBody>
      </p:sp>
      <p:sp>
        <p:nvSpPr>
          <p:cNvPr id="6" name="Footer Placeholder 5"/>
          <p:cNvSpPr>
            <a:spLocks noGrp="1"/>
          </p:cNvSpPr>
          <p:nvPr>
            <p:ph type="ftr" sz="quarter" idx="11"/>
          </p:nvPr>
        </p:nvSpPr>
        <p:spPr/>
        <p:txBody>
          <a:bodyPr/>
          <a:lstStyle/>
          <a:p>
            <a:r>
              <a:rPr lang="en-US"/>
              <a:t>Derek Johnson SEIS 744 Capstone Project Spring 2018</a:t>
            </a:r>
          </a:p>
        </p:txBody>
      </p:sp>
      <p:sp>
        <p:nvSpPr>
          <p:cNvPr id="7" name="Slide Number Placeholder 6"/>
          <p:cNvSpPr>
            <a:spLocks noGrp="1"/>
          </p:cNvSpPr>
          <p:nvPr>
            <p:ph type="sldNum" sz="quarter" idx="12"/>
          </p:nvPr>
        </p:nvSpPr>
        <p:spPr/>
        <p:txBody>
          <a:bodyPr/>
          <a:lstStyle/>
          <a:p>
            <a:fld id="{DC011E3F-0DC4-448D-B0C3-7ABACDD5A6CC}" type="slidenum">
              <a:rPr lang="en-US" smtClean="0"/>
              <a:t>‹#›</a:t>
            </a:fld>
            <a:endParaRPr lang="en-US"/>
          </a:p>
        </p:txBody>
      </p:sp>
    </p:spTree>
    <p:extLst>
      <p:ext uri="{BB962C8B-B14F-4D97-AF65-F5344CB8AC3E}">
        <p14:creationId xmlns:p14="http://schemas.microsoft.com/office/powerpoint/2010/main" val="2731443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D14EA4-23B4-184C-AD32-94B1CFE3FAAE}" type="datetime1">
              <a:rPr lang="en-US" smtClean="0"/>
              <a:t>5/9/18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Derek Johnson SEIS 744 Capstone Project Spring 2018</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011E3F-0DC4-448D-B0C3-7ABACDD5A6CC}" type="slidenum">
              <a:rPr lang="en-US" smtClean="0"/>
              <a:t>‹#›</a:t>
            </a:fld>
            <a:endParaRPr lang="en-US"/>
          </a:p>
        </p:txBody>
      </p:sp>
    </p:spTree>
    <p:extLst>
      <p:ext uri="{BB962C8B-B14F-4D97-AF65-F5344CB8AC3E}">
        <p14:creationId xmlns:p14="http://schemas.microsoft.com/office/powerpoint/2010/main" val="14257610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www.bdcnetwork.com/5-intriguing-trends-track-multifamily-housing-gam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ww.multifamilyexecutive.com/property-management/apartment-trends/amenity-evolution_o" TargetMode="External"/><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469FA9-3163-9047-A1B9-5B8A1E77CDED}"/>
              </a:ext>
            </a:extLst>
          </p:cNvPr>
          <p:cNvSpPr>
            <a:spLocks noGrp="1"/>
          </p:cNvSpPr>
          <p:nvPr>
            <p:ph type="ctrTitle"/>
          </p:nvPr>
        </p:nvSpPr>
        <p:spPr/>
        <p:txBody>
          <a:bodyPr/>
          <a:lstStyle/>
          <a:p>
            <a:r>
              <a:rPr lang="en-US" dirty="0"/>
              <a:t>IoT Capstone Project: Mailbox Delivery Notification</a:t>
            </a:r>
          </a:p>
        </p:txBody>
      </p:sp>
      <p:sp>
        <p:nvSpPr>
          <p:cNvPr id="5" name="Subtitle 4">
            <a:extLst>
              <a:ext uri="{FF2B5EF4-FFF2-40B4-BE49-F238E27FC236}">
                <a16:creationId xmlns:a16="http://schemas.microsoft.com/office/drawing/2014/main" id="{2468BDF3-3CE5-8B4C-945D-BE214BFBA0E1}"/>
              </a:ext>
            </a:extLst>
          </p:cNvPr>
          <p:cNvSpPr>
            <a:spLocks noGrp="1"/>
          </p:cNvSpPr>
          <p:nvPr>
            <p:ph type="subTitle" idx="1"/>
          </p:nvPr>
        </p:nvSpPr>
        <p:spPr/>
        <p:txBody>
          <a:bodyPr/>
          <a:lstStyle/>
          <a:p>
            <a:r>
              <a:rPr lang="en-US" dirty="0"/>
              <a:t>Derek Johnson</a:t>
            </a:r>
          </a:p>
          <a:p>
            <a:r>
              <a:rPr lang="en-US" dirty="0"/>
              <a:t>University of St. Thomas</a:t>
            </a:r>
          </a:p>
          <a:p>
            <a:r>
              <a:rPr lang="en-US" dirty="0"/>
              <a:t>SEIS 744</a:t>
            </a:r>
          </a:p>
        </p:txBody>
      </p:sp>
    </p:spTree>
    <p:extLst>
      <p:ext uri="{BB962C8B-B14F-4D97-AF65-F5344CB8AC3E}">
        <p14:creationId xmlns:p14="http://schemas.microsoft.com/office/powerpoint/2010/main" val="2710714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82412"/>
          </a:xfrm>
        </p:spPr>
        <p:txBody>
          <a:bodyPr/>
          <a:lstStyle/>
          <a:p>
            <a:r>
              <a:rPr lang="en-US" dirty="0"/>
              <a:t>Market Condition</a:t>
            </a:r>
          </a:p>
        </p:txBody>
      </p:sp>
      <p:sp>
        <p:nvSpPr>
          <p:cNvPr id="3" name="Content Placeholder 2"/>
          <p:cNvSpPr>
            <a:spLocks noGrp="1"/>
          </p:cNvSpPr>
          <p:nvPr>
            <p:ph idx="1"/>
          </p:nvPr>
        </p:nvSpPr>
        <p:spPr>
          <a:xfrm>
            <a:off x="838200" y="1499937"/>
            <a:ext cx="10515600" cy="4997116"/>
          </a:xfrm>
        </p:spPr>
        <p:txBody>
          <a:bodyPr>
            <a:normAutofit fontScale="47500" lnSpcReduction="20000"/>
          </a:bodyPr>
          <a:lstStyle/>
          <a:p>
            <a:r>
              <a:rPr lang="en-US" sz="3500" b="1" cap="all" dirty="0"/>
              <a:t>HIGH DEMAND FOR MULTIFAMILY LIVING</a:t>
            </a:r>
          </a:p>
          <a:p>
            <a:pPr lvl="1"/>
            <a:r>
              <a:rPr lang="en-US" sz="3400" dirty="0"/>
              <a:t>“The National Association of Realtors estimates that first-time buyers accounted for only 33% of total homebuyers in 2014, a 27-year low. It’s probably no coincidence that the increase in single-person households has corresponded with the ongoing reduction in homeownership as a percentage of total households, which fell to 64.3% in the third quarter of 2014, according to the Commerce Department. Meanwhile, the rental apartment vacancy rate that quarter stood at 7.4%, the lowest it’s been since Q1/1995.”</a:t>
            </a:r>
          </a:p>
          <a:p>
            <a:pPr lvl="1"/>
            <a:r>
              <a:rPr lang="en-US" sz="3400" dirty="0"/>
              <a:t> ”Industry sources continue to point to economic, demographic, and cultural factors that they believe will energize multifamily demand for several years. Marcus and Millichap’s </a:t>
            </a:r>
            <a:r>
              <a:rPr lang="en-US" sz="3400" dirty="0" err="1"/>
              <a:t>Seebee</a:t>
            </a:r>
            <a:r>
              <a:rPr lang="en-US" sz="3400" dirty="0"/>
              <a:t> notes that total housing starts still lag total household formations by about 200,000 annually.”</a:t>
            </a:r>
            <a:endParaRPr lang="en-US" sz="3400" cap="all" dirty="0"/>
          </a:p>
          <a:p>
            <a:r>
              <a:rPr lang="en-US" sz="3500" b="1" cap="all" dirty="0"/>
              <a:t>BATTLING IT OUT IN THE AMENITIES ARMS RACE</a:t>
            </a:r>
          </a:p>
          <a:p>
            <a:pPr lvl="1"/>
            <a:r>
              <a:rPr lang="en-US" sz="3400" dirty="0"/>
              <a:t>“But tenant demand for more and better amenities has launched an arms race among property owners. Dry cleaning services, lofts with office space, and private elevators are only some of the more esoteric amenities finding their way into multifamily dwellings.”</a:t>
            </a:r>
            <a:endParaRPr lang="en-US" sz="3400" b="1" cap="all" dirty="0"/>
          </a:p>
          <a:p>
            <a:r>
              <a:rPr lang="en-US" sz="3500" b="1" cap="all" dirty="0"/>
              <a:t>GIVING TENANTS MORE CONTROL OVER TECHNOLOGY</a:t>
            </a:r>
          </a:p>
          <a:p>
            <a:pPr lvl="1"/>
            <a:r>
              <a:rPr lang="en-US" sz="3400" dirty="0"/>
              <a:t>“The industry is slowly moving toward giving tenants greater command over their environments—from entry doors to HVAC systems. The giant builder/developer Forest City has installed cloud-connected devices in apartment projects in Dallas and Washington, D.C. These devices allow tenants to monitor and regulate their lighting, heating, and cooling, says Mike Smith, Forest City’s VP of Technology Service”</a:t>
            </a:r>
          </a:p>
          <a:p>
            <a:pPr lvl="1"/>
            <a:r>
              <a:rPr lang="en-US" sz="3400" dirty="0"/>
              <a:t>“Last June, Parcel Pending, an Irvine, Calif.-based startup, installed its first smart lockers in a test with </a:t>
            </a:r>
            <a:r>
              <a:rPr lang="en-US" sz="3400" dirty="0" err="1"/>
              <a:t>Shea</a:t>
            </a:r>
            <a:r>
              <a:rPr lang="en-US" sz="3400" dirty="0"/>
              <a:t> Properties. When a package is delivered, it is placed in a locker; the tenant is sent a text message and email with a unique six-digit access code to open the locker”</a:t>
            </a:r>
            <a:endParaRPr lang="en-US" dirty="0"/>
          </a:p>
          <a:p>
            <a:pPr marL="0" indent="0">
              <a:buNone/>
            </a:pPr>
            <a:r>
              <a:rPr lang="en-US" sz="1800" dirty="0"/>
              <a:t>Building Design + Construction: </a:t>
            </a:r>
            <a:r>
              <a:rPr lang="en-US" sz="1800" dirty="0">
                <a:hlinkClick r:id="rId2"/>
              </a:rPr>
              <a:t>https://www.bdcnetwork.com/5-intriguing-trends-track-multifamily-housing-game</a:t>
            </a:r>
            <a:endParaRPr lang="en-US" sz="1800" dirty="0"/>
          </a:p>
          <a:p>
            <a:pPr marL="0" indent="0">
              <a:buNone/>
            </a:pPr>
            <a:endParaRPr lang="en-US" sz="1800" dirty="0"/>
          </a:p>
        </p:txBody>
      </p:sp>
      <p:sp>
        <p:nvSpPr>
          <p:cNvPr id="4" name="Footer Placeholder 3">
            <a:extLst>
              <a:ext uri="{FF2B5EF4-FFF2-40B4-BE49-F238E27FC236}">
                <a16:creationId xmlns:a16="http://schemas.microsoft.com/office/drawing/2014/main" id="{037A9507-CBE1-1144-84FB-A18CC93B9961}"/>
              </a:ext>
            </a:extLst>
          </p:cNvPr>
          <p:cNvSpPr>
            <a:spLocks noGrp="1"/>
          </p:cNvSpPr>
          <p:nvPr>
            <p:ph type="ftr" sz="quarter" idx="11"/>
          </p:nvPr>
        </p:nvSpPr>
        <p:spPr/>
        <p:txBody>
          <a:bodyPr/>
          <a:lstStyle/>
          <a:p>
            <a:r>
              <a:rPr lang="en-US"/>
              <a:t>Derek Johnson SEIS 744 Capstone Project Spring 2018</a:t>
            </a:r>
          </a:p>
        </p:txBody>
      </p:sp>
      <p:sp>
        <p:nvSpPr>
          <p:cNvPr id="5" name="Slide Number Placeholder 4">
            <a:extLst>
              <a:ext uri="{FF2B5EF4-FFF2-40B4-BE49-F238E27FC236}">
                <a16:creationId xmlns:a16="http://schemas.microsoft.com/office/drawing/2014/main" id="{B6643BC4-4779-AA4C-9B9D-30751D4B6254}"/>
              </a:ext>
            </a:extLst>
          </p:cNvPr>
          <p:cNvSpPr>
            <a:spLocks noGrp="1"/>
          </p:cNvSpPr>
          <p:nvPr>
            <p:ph type="sldNum" sz="quarter" idx="12"/>
          </p:nvPr>
        </p:nvSpPr>
        <p:spPr/>
        <p:txBody>
          <a:bodyPr/>
          <a:lstStyle/>
          <a:p>
            <a:fld id="{DC011E3F-0DC4-448D-B0C3-7ABACDD5A6CC}" type="slidenum">
              <a:rPr lang="en-US" smtClean="0"/>
              <a:t>3</a:t>
            </a:fld>
            <a:endParaRPr lang="en-US"/>
          </a:p>
        </p:txBody>
      </p:sp>
    </p:spTree>
    <p:extLst>
      <p:ext uri="{BB962C8B-B14F-4D97-AF65-F5344CB8AC3E}">
        <p14:creationId xmlns:p14="http://schemas.microsoft.com/office/powerpoint/2010/main" val="1530573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796716"/>
          </a:xfrm>
        </p:spPr>
        <p:txBody>
          <a:bodyPr>
            <a:noAutofit/>
          </a:bodyPr>
          <a:lstStyle/>
          <a:p>
            <a:r>
              <a:rPr lang="en-US" sz="2800" dirty="0"/>
              <a:t>72% of tenants are interested in mail delivery amenities, valuing it at nearly $20 per month</a:t>
            </a:r>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a:ext>
            </a:extLst>
          </a:blip>
          <a:srcRect l="3520" r="3520"/>
          <a:stretch>
            <a:fillRect/>
          </a:stretch>
        </p:blipFill>
        <p:spPr>
          <a:xfrm>
            <a:off x="5247357" y="530142"/>
            <a:ext cx="6172200" cy="4873625"/>
          </a:xfrm>
          <a:prstGeom prst="rect">
            <a:avLst/>
          </a:prstGeom>
        </p:spPr>
      </p:pic>
      <p:sp>
        <p:nvSpPr>
          <p:cNvPr id="4" name="Text Placeholder 3"/>
          <p:cNvSpPr>
            <a:spLocks noGrp="1"/>
          </p:cNvSpPr>
          <p:nvPr>
            <p:ph type="body" sz="half" idx="2"/>
          </p:nvPr>
        </p:nvSpPr>
        <p:spPr>
          <a:xfrm>
            <a:off x="839788" y="2318084"/>
            <a:ext cx="3932237" cy="3550904"/>
          </a:xfrm>
        </p:spPr>
        <p:txBody>
          <a:bodyPr>
            <a:normAutofit/>
          </a:bodyPr>
          <a:lstStyle/>
          <a:p>
            <a:r>
              <a:rPr lang="en-US" dirty="0"/>
              <a:t>“The National Multifamily Housing Council and Kingsley Associates surveyed approximately 120,000 renters at 3,280 apartment communities nationwide to gauge their interest in specific communal amenities. In the selection of amenities above, the percentages shown represent those residents who said they were “interested” or “very interested” in that amenity; the dollar figures indicate how much more in rent those who were interested or very interested would expect to pay for that amenity.”</a:t>
            </a:r>
          </a:p>
          <a:p>
            <a:r>
              <a:rPr lang="en-US" sz="1050" dirty="0">
                <a:hlinkClick r:id="rId3"/>
              </a:rPr>
              <a:t>http://www.multifamilyexecutive.com/property-management/apartment-trends/amenity-evolution_o</a:t>
            </a:r>
            <a:endParaRPr lang="en-US" sz="1050" dirty="0"/>
          </a:p>
          <a:p>
            <a:endParaRPr lang="en-US" sz="1050" dirty="0"/>
          </a:p>
        </p:txBody>
      </p:sp>
      <p:sp>
        <p:nvSpPr>
          <p:cNvPr id="3" name="Footer Placeholder 2">
            <a:extLst>
              <a:ext uri="{FF2B5EF4-FFF2-40B4-BE49-F238E27FC236}">
                <a16:creationId xmlns:a16="http://schemas.microsoft.com/office/drawing/2014/main" id="{78EA3F25-CAA0-AD47-A5DC-51E3452C3CD3}"/>
              </a:ext>
            </a:extLst>
          </p:cNvPr>
          <p:cNvSpPr>
            <a:spLocks noGrp="1"/>
          </p:cNvSpPr>
          <p:nvPr>
            <p:ph type="ftr" sz="quarter" idx="11"/>
          </p:nvPr>
        </p:nvSpPr>
        <p:spPr/>
        <p:txBody>
          <a:bodyPr/>
          <a:lstStyle/>
          <a:p>
            <a:r>
              <a:rPr lang="en-US"/>
              <a:t>Derek Johnson SEIS 744 Capstone Project Spring 2018</a:t>
            </a:r>
          </a:p>
        </p:txBody>
      </p:sp>
      <p:sp>
        <p:nvSpPr>
          <p:cNvPr id="6" name="Slide Number Placeholder 5">
            <a:extLst>
              <a:ext uri="{FF2B5EF4-FFF2-40B4-BE49-F238E27FC236}">
                <a16:creationId xmlns:a16="http://schemas.microsoft.com/office/drawing/2014/main" id="{5074F66C-22C8-2441-85DB-F41759BDE6AC}"/>
              </a:ext>
            </a:extLst>
          </p:cNvPr>
          <p:cNvSpPr>
            <a:spLocks noGrp="1"/>
          </p:cNvSpPr>
          <p:nvPr>
            <p:ph type="sldNum" sz="quarter" idx="12"/>
          </p:nvPr>
        </p:nvSpPr>
        <p:spPr/>
        <p:txBody>
          <a:bodyPr/>
          <a:lstStyle/>
          <a:p>
            <a:fld id="{DC011E3F-0DC4-448D-B0C3-7ABACDD5A6CC}" type="slidenum">
              <a:rPr lang="en-US" smtClean="0"/>
              <a:t>4</a:t>
            </a:fld>
            <a:endParaRPr lang="en-US"/>
          </a:p>
        </p:txBody>
      </p:sp>
    </p:spTree>
    <p:extLst>
      <p:ext uri="{BB962C8B-B14F-4D97-AF65-F5344CB8AC3E}">
        <p14:creationId xmlns:p14="http://schemas.microsoft.com/office/powerpoint/2010/main" val="26953492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Box 31"/>
          <p:cNvSpPr txBox="1"/>
          <p:nvPr/>
        </p:nvSpPr>
        <p:spPr>
          <a:xfrm>
            <a:off x="532349" y="1703214"/>
            <a:ext cx="4513849" cy="4278094"/>
          </a:xfrm>
          <a:prstGeom prst="rect">
            <a:avLst/>
          </a:prstGeom>
          <a:noFill/>
        </p:spPr>
        <p:txBody>
          <a:bodyPr wrap="square" rtlCol="0">
            <a:spAutoFit/>
          </a:bodyPr>
          <a:lstStyle/>
          <a:p>
            <a:pPr marL="285750" indent="-285750">
              <a:buFont typeface="Arial" panose="020B0604020202020204" pitchFamily="34" charset="0"/>
              <a:buChar char="•"/>
            </a:pPr>
            <a:r>
              <a:rPr lang="en-US" sz="1600" dirty="0"/>
              <a:t>Reed switch indicates when the circuit has been broken, meaning the mailbox door opened</a:t>
            </a:r>
          </a:p>
          <a:p>
            <a:pPr marL="285750" indent="-285750">
              <a:buFont typeface="Arial" panose="020B0604020202020204" pitchFamily="34" charset="0"/>
              <a:buChar char="•"/>
            </a:pPr>
            <a:r>
              <a:rPr lang="en-US" sz="1600" dirty="0"/>
              <a:t>LED provides visual feedback that the mailbox door is open (and that you’ve reached a part of the code you expected to reach when the door opened)</a:t>
            </a:r>
          </a:p>
          <a:p>
            <a:pPr marL="285750" indent="-285750">
              <a:buFont typeface="Arial" panose="020B0604020202020204" pitchFamily="34" charset="0"/>
              <a:buChar char="•"/>
            </a:pPr>
            <a:r>
              <a:rPr lang="en-US" sz="1600" dirty="0"/>
              <a:t>Photon published to MQTT with the door status (OPEN or CLOSED)</a:t>
            </a:r>
          </a:p>
          <a:p>
            <a:pPr marL="285750" indent="-285750">
              <a:buFont typeface="Arial" panose="020B0604020202020204" pitchFamily="34" charset="0"/>
              <a:buChar char="•"/>
            </a:pPr>
            <a:r>
              <a:rPr lang="en-US" sz="1600" dirty="0"/>
              <a:t>Head Unit subscribes to MQTT to receive door status</a:t>
            </a:r>
          </a:p>
          <a:p>
            <a:pPr marL="742950" lvl="1" indent="-285750">
              <a:buFont typeface="Arial" panose="020B0604020202020204" pitchFamily="34" charset="0"/>
              <a:buChar char="•"/>
            </a:pPr>
            <a:r>
              <a:rPr lang="en-US" sz="1600" dirty="0"/>
              <a:t>Writes status out to log file</a:t>
            </a:r>
          </a:p>
          <a:p>
            <a:pPr marL="285750" indent="-285750">
              <a:buFont typeface="Arial" panose="020B0604020202020204" pitchFamily="34" charset="0"/>
              <a:buChar char="•"/>
            </a:pPr>
            <a:r>
              <a:rPr lang="en-US" sz="1600" dirty="0"/>
              <a:t>Head unit code sends to </a:t>
            </a:r>
            <a:r>
              <a:rPr lang="en-US" sz="1600" dirty="0" err="1"/>
              <a:t>Twilio</a:t>
            </a:r>
            <a:r>
              <a:rPr lang="en-US" sz="1600" dirty="0"/>
              <a:t> the list of cell numbers to send an SMS along with the message to be sent</a:t>
            </a:r>
          </a:p>
          <a:p>
            <a:pPr marL="285750" indent="-285750">
              <a:buFont typeface="Arial" panose="020B0604020202020204" pitchFamily="34" charset="0"/>
              <a:buChar char="•"/>
            </a:pPr>
            <a:r>
              <a:rPr lang="en-US" sz="1600" dirty="0"/>
              <a:t>Head unit code sends to Google Home a message that the mail has arrived</a:t>
            </a:r>
          </a:p>
          <a:p>
            <a:endParaRPr lang="en-US" sz="1600" dirty="0"/>
          </a:p>
        </p:txBody>
      </p:sp>
      <p:pic>
        <p:nvPicPr>
          <p:cNvPr id="33" name="Picture 32"/>
          <p:cNvPicPr>
            <a:picLocks noChangeAspect="1"/>
          </p:cNvPicPr>
          <p:nvPr/>
        </p:nvPicPr>
        <p:blipFill>
          <a:blip r:embed="rId2"/>
          <a:stretch>
            <a:fillRect/>
          </a:stretch>
        </p:blipFill>
        <p:spPr>
          <a:xfrm>
            <a:off x="5046198" y="1401378"/>
            <a:ext cx="6655312" cy="5259612"/>
          </a:xfrm>
          <a:prstGeom prst="rect">
            <a:avLst/>
          </a:prstGeom>
        </p:spPr>
      </p:pic>
      <p:sp>
        <p:nvSpPr>
          <p:cNvPr id="2" name="Title 1">
            <a:extLst>
              <a:ext uri="{FF2B5EF4-FFF2-40B4-BE49-F238E27FC236}">
                <a16:creationId xmlns:a16="http://schemas.microsoft.com/office/drawing/2014/main" id="{0E72EBE1-A65D-9942-9F12-2468EB384E19}"/>
              </a:ext>
            </a:extLst>
          </p:cNvPr>
          <p:cNvSpPr>
            <a:spLocks noGrp="1"/>
          </p:cNvSpPr>
          <p:nvPr>
            <p:ph type="title"/>
          </p:nvPr>
        </p:nvSpPr>
        <p:spPr>
          <a:xfrm>
            <a:off x="838200" y="365125"/>
            <a:ext cx="10515600" cy="1036253"/>
          </a:xfrm>
        </p:spPr>
        <p:txBody>
          <a:bodyPr/>
          <a:lstStyle/>
          <a:p>
            <a:r>
              <a:rPr lang="en-US" dirty="0"/>
              <a:t>Operational Overview</a:t>
            </a:r>
          </a:p>
        </p:txBody>
      </p:sp>
      <p:sp>
        <p:nvSpPr>
          <p:cNvPr id="4" name="Footer Placeholder 3">
            <a:extLst>
              <a:ext uri="{FF2B5EF4-FFF2-40B4-BE49-F238E27FC236}">
                <a16:creationId xmlns:a16="http://schemas.microsoft.com/office/drawing/2014/main" id="{1B8A5ED9-5D49-2B46-B2E0-CBA8F942D8F6}"/>
              </a:ext>
            </a:extLst>
          </p:cNvPr>
          <p:cNvSpPr>
            <a:spLocks noGrp="1"/>
          </p:cNvSpPr>
          <p:nvPr>
            <p:ph type="ftr" sz="quarter" idx="11"/>
          </p:nvPr>
        </p:nvSpPr>
        <p:spPr/>
        <p:txBody>
          <a:bodyPr/>
          <a:lstStyle/>
          <a:p>
            <a:r>
              <a:rPr lang="en-US"/>
              <a:t>Derek Johnson SEIS 744 Capstone Project Spring 2018</a:t>
            </a:r>
          </a:p>
        </p:txBody>
      </p:sp>
      <p:sp>
        <p:nvSpPr>
          <p:cNvPr id="5" name="Slide Number Placeholder 4">
            <a:extLst>
              <a:ext uri="{FF2B5EF4-FFF2-40B4-BE49-F238E27FC236}">
                <a16:creationId xmlns:a16="http://schemas.microsoft.com/office/drawing/2014/main" id="{F2CDBD58-9D9D-7B4B-B2B8-E81CA841807C}"/>
              </a:ext>
            </a:extLst>
          </p:cNvPr>
          <p:cNvSpPr>
            <a:spLocks noGrp="1"/>
          </p:cNvSpPr>
          <p:nvPr>
            <p:ph type="sldNum" sz="quarter" idx="12"/>
          </p:nvPr>
        </p:nvSpPr>
        <p:spPr/>
        <p:txBody>
          <a:bodyPr/>
          <a:lstStyle/>
          <a:p>
            <a:fld id="{DC011E3F-0DC4-448D-B0C3-7ABACDD5A6CC}" type="slidenum">
              <a:rPr lang="en-US" smtClean="0"/>
              <a:t>5</a:t>
            </a:fld>
            <a:endParaRPr lang="en-US"/>
          </a:p>
        </p:txBody>
      </p:sp>
    </p:spTree>
    <p:extLst>
      <p:ext uri="{BB962C8B-B14F-4D97-AF65-F5344CB8AC3E}">
        <p14:creationId xmlns:p14="http://schemas.microsoft.com/office/powerpoint/2010/main" val="2794275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65125"/>
            <a:ext cx="10515600" cy="838033"/>
          </a:xfrm>
        </p:spPr>
        <p:txBody>
          <a:bodyPr/>
          <a:lstStyle/>
          <a:p>
            <a:r>
              <a:rPr lang="en-US" dirty="0"/>
              <a:t>Design Considerations &amp; Future Features</a:t>
            </a:r>
          </a:p>
        </p:txBody>
      </p:sp>
      <p:sp>
        <p:nvSpPr>
          <p:cNvPr id="4" name="Content Placeholder 3"/>
          <p:cNvSpPr>
            <a:spLocks noGrp="1"/>
          </p:cNvSpPr>
          <p:nvPr>
            <p:ph idx="1"/>
          </p:nvPr>
        </p:nvSpPr>
        <p:spPr>
          <a:xfrm>
            <a:off x="838200" y="1387642"/>
            <a:ext cx="10515600" cy="4789321"/>
          </a:xfrm>
        </p:spPr>
        <p:txBody>
          <a:bodyPr>
            <a:normAutofit/>
          </a:bodyPr>
          <a:lstStyle/>
          <a:p>
            <a:r>
              <a:rPr lang="en-US" dirty="0"/>
              <a:t>Mailbox Device</a:t>
            </a:r>
          </a:p>
          <a:p>
            <a:pPr lvl="1"/>
            <a:r>
              <a:rPr lang="en-US" dirty="0"/>
              <a:t>Currently wall powered since the only limitation is the length of wire to the reed switch</a:t>
            </a:r>
          </a:p>
          <a:p>
            <a:pPr lvl="2"/>
            <a:r>
              <a:rPr lang="en-US" dirty="0"/>
              <a:t>Based on wired home security system designs, this wire length limitation would be negligible in a mail room setting</a:t>
            </a:r>
          </a:p>
          <a:p>
            <a:pPr lvl="1"/>
            <a:r>
              <a:rPr lang="en-US" dirty="0"/>
              <a:t>Future plans could incorporate battery powered design</a:t>
            </a:r>
          </a:p>
          <a:p>
            <a:pPr lvl="2"/>
            <a:r>
              <a:rPr lang="en-US" dirty="0"/>
              <a:t>Based on wireless home security system designs for door and window sensors, a 9 volt battery with a control board that sleeps until the reed switch changes state would last 9-12 months </a:t>
            </a:r>
          </a:p>
          <a:p>
            <a:pPr lvl="1"/>
            <a:r>
              <a:rPr lang="en-US" dirty="0"/>
              <a:t>Future design would incorporate indicating if any mail itself was in an individual mailbox</a:t>
            </a:r>
          </a:p>
          <a:p>
            <a:pPr lvl="2"/>
            <a:r>
              <a:rPr lang="en-US" dirty="0"/>
              <a:t>Originally thought the per mailbox cost might be too high for all the additional sensors, but if tenants value a smart mailroom at $20 per month, this may be more feasible</a:t>
            </a:r>
          </a:p>
          <a:p>
            <a:pPr lvl="2"/>
            <a:endParaRPr lang="en-US" dirty="0"/>
          </a:p>
        </p:txBody>
      </p:sp>
      <p:sp>
        <p:nvSpPr>
          <p:cNvPr id="2" name="Footer Placeholder 1">
            <a:extLst>
              <a:ext uri="{FF2B5EF4-FFF2-40B4-BE49-F238E27FC236}">
                <a16:creationId xmlns:a16="http://schemas.microsoft.com/office/drawing/2014/main" id="{7CD60B8E-7335-5442-B2C7-EB4FBF0289C9}"/>
              </a:ext>
            </a:extLst>
          </p:cNvPr>
          <p:cNvSpPr>
            <a:spLocks noGrp="1"/>
          </p:cNvSpPr>
          <p:nvPr>
            <p:ph type="ftr" sz="quarter" idx="11"/>
          </p:nvPr>
        </p:nvSpPr>
        <p:spPr/>
        <p:txBody>
          <a:bodyPr/>
          <a:lstStyle/>
          <a:p>
            <a:r>
              <a:rPr lang="en-US"/>
              <a:t>Derek Johnson SEIS 744 Capstone Project Spring 2018</a:t>
            </a:r>
          </a:p>
        </p:txBody>
      </p:sp>
      <p:sp>
        <p:nvSpPr>
          <p:cNvPr id="5" name="Slide Number Placeholder 4">
            <a:extLst>
              <a:ext uri="{FF2B5EF4-FFF2-40B4-BE49-F238E27FC236}">
                <a16:creationId xmlns:a16="http://schemas.microsoft.com/office/drawing/2014/main" id="{BF0FEF26-0B77-7F44-AD57-85CCDE27FAAC}"/>
              </a:ext>
            </a:extLst>
          </p:cNvPr>
          <p:cNvSpPr>
            <a:spLocks noGrp="1"/>
          </p:cNvSpPr>
          <p:nvPr>
            <p:ph type="sldNum" sz="quarter" idx="12"/>
          </p:nvPr>
        </p:nvSpPr>
        <p:spPr/>
        <p:txBody>
          <a:bodyPr/>
          <a:lstStyle/>
          <a:p>
            <a:fld id="{DC011E3F-0DC4-448D-B0C3-7ABACDD5A6CC}" type="slidenum">
              <a:rPr lang="en-US" smtClean="0"/>
              <a:t>6</a:t>
            </a:fld>
            <a:endParaRPr lang="en-US"/>
          </a:p>
        </p:txBody>
      </p:sp>
    </p:spTree>
    <p:extLst>
      <p:ext uri="{BB962C8B-B14F-4D97-AF65-F5344CB8AC3E}">
        <p14:creationId xmlns:p14="http://schemas.microsoft.com/office/powerpoint/2010/main" val="20670262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8017A-759F-044D-9844-720E95C061B8}"/>
              </a:ext>
            </a:extLst>
          </p:cNvPr>
          <p:cNvSpPr>
            <a:spLocks noGrp="1"/>
          </p:cNvSpPr>
          <p:nvPr>
            <p:ph type="title"/>
          </p:nvPr>
        </p:nvSpPr>
        <p:spPr>
          <a:xfrm>
            <a:off x="838200" y="365126"/>
            <a:ext cx="10515600" cy="1025264"/>
          </a:xfrm>
        </p:spPr>
        <p:txBody>
          <a:bodyPr/>
          <a:lstStyle/>
          <a:p>
            <a:r>
              <a:rPr lang="en-US" dirty="0"/>
              <a:t>Design Considerations &amp; Future Features</a:t>
            </a:r>
          </a:p>
        </p:txBody>
      </p:sp>
      <p:sp>
        <p:nvSpPr>
          <p:cNvPr id="3" name="Content Placeholder 2">
            <a:extLst>
              <a:ext uri="{FF2B5EF4-FFF2-40B4-BE49-F238E27FC236}">
                <a16:creationId xmlns:a16="http://schemas.microsoft.com/office/drawing/2014/main" id="{06DBCE13-D47B-3345-98EC-ACB83D5170B3}"/>
              </a:ext>
            </a:extLst>
          </p:cNvPr>
          <p:cNvSpPr>
            <a:spLocks noGrp="1"/>
          </p:cNvSpPr>
          <p:nvPr>
            <p:ph idx="1"/>
          </p:nvPr>
        </p:nvSpPr>
        <p:spPr>
          <a:xfrm>
            <a:off x="838200" y="1615858"/>
            <a:ext cx="10515600" cy="4561105"/>
          </a:xfrm>
        </p:spPr>
        <p:txBody>
          <a:bodyPr>
            <a:normAutofit lnSpcReduction="10000"/>
          </a:bodyPr>
          <a:lstStyle/>
          <a:p>
            <a:r>
              <a:rPr lang="en-US" dirty="0"/>
              <a:t>Head unit/Control unit</a:t>
            </a:r>
          </a:p>
          <a:p>
            <a:pPr lvl="1"/>
            <a:r>
              <a:rPr lang="en-US" dirty="0"/>
              <a:t>Currently utilizing text based feedback from the shell on a local computer</a:t>
            </a:r>
          </a:p>
          <a:p>
            <a:pPr lvl="2"/>
            <a:r>
              <a:rPr lang="en-US" dirty="0"/>
              <a:t>Future design would implement in the cloud</a:t>
            </a:r>
          </a:p>
          <a:p>
            <a:pPr lvl="1"/>
            <a:r>
              <a:rPr lang="en-US" dirty="0"/>
              <a:t>Currently using a public MQTT broker</a:t>
            </a:r>
          </a:p>
          <a:p>
            <a:pPr lvl="2"/>
            <a:r>
              <a:rPr lang="en-US" dirty="0"/>
              <a:t>Future design would utilize private MQTT broker to enhance security</a:t>
            </a:r>
          </a:p>
          <a:p>
            <a:pPr lvl="1"/>
            <a:r>
              <a:rPr lang="en-US" dirty="0"/>
              <a:t>Currently using a free Twilio account to send SMS messages</a:t>
            </a:r>
          </a:p>
          <a:p>
            <a:pPr lvl="2"/>
            <a:r>
              <a:rPr lang="en-US" dirty="0"/>
              <a:t>Limits to sending text to your own phone only</a:t>
            </a:r>
          </a:p>
          <a:p>
            <a:pPr lvl="2"/>
            <a:r>
              <a:rPr lang="en-US" dirty="0"/>
              <a:t>Future design would utilize either a paid Twilio account in order to send SMS to multiple phones – or – implement proprietary code to handle this</a:t>
            </a:r>
          </a:p>
          <a:p>
            <a:pPr lvl="1"/>
            <a:r>
              <a:rPr lang="en-US" dirty="0"/>
              <a:t>Additional features:</a:t>
            </a:r>
          </a:p>
          <a:p>
            <a:pPr lvl="2"/>
            <a:r>
              <a:rPr lang="en-US" dirty="0"/>
              <a:t>Allow setting </a:t>
            </a:r>
            <a:r>
              <a:rPr lang="en-US" dirty="0" err="1"/>
              <a:t>WiFi</a:t>
            </a:r>
            <a:r>
              <a:rPr lang="en-US" dirty="0"/>
              <a:t> network and password for the mailbox device</a:t>
            </a:r>
          </a:p>
          <a:p>
            <a:pPr lvl="2"/>
            <a:r>
              <a:rPr lang="en-US" dirty="0"/>
              <a:t>Provide battery life indicator</a:t>
            </a:r>
          </a:p>
          <a:p>
            <a:pPr lvl="2"/>
            <a:r>
              <a:rPr lang="en-US" dirty="0"/>
              <a:t>Provide mailbox on-line status</a:t>
            </a:r>
          </a:p>
          <a:p>
            <a:pPr lvl="1"/>
            <a:endParaRPr lang="en-US" dirty="0"/>
          </a:p>
          <a:p>
            <a:endParaRPr lang="en-US" dirty="0"/>
          </a:p>
        </p:txBody>
      </p:sp>
      <p:sp>
        <p:nvSpPr>
          <p:cNvPr id="4" name="Footer Placeholder 3">
            <a:extLst>
              <a:ext uri="{FF2B5EF4-FFF2-40B4-BE49-F238E27FC236}">
                <a16:creationId xmlns:a16="http://schemas.microsoft.com/office/drawing/2014/main" id="{56021ABF-F040-5C42-BA0C-B31F0E859C29}"/>
              </a:ext>
            </a:extLst>
          </p:cNvPr>
          <p:cNvSpPr>
            <a:spLocks noGrp="1"/>
          </p:cNvSpPr>
          <p:nvPr>
            <p:ph type="ftr" sz="quarter" idx="11"/>
          </p:nvPr>
        </p:nvSpPr>
        <p:spPr/>
        <p:txBody>
          <a:bodyPr/>
          <a:lstStyle/>
          <a:p>
            <a:r>
              <a:rPr lang="en-US"/>
              <a:t>Derek Johnson SEIS 744 Capstone Project Spring 2018</a:t>
            </a:r>
          </a:p>
        </p:txBody>
      </p:sp>
      <p:sp>
        <p:nvSpPr>
          <p:cNvPr id="5" name="Slide Number Placeholder 4">
            <a:extLst>
              <a:ext uri="{FF2B5EF4-FFF2-40B4-BE49-F238E27FC236}">
                <a16:creationId xmlns:a16="http://schemas.microsoft.com/office/drawing/2014/main" id="{D42C705D-1435-8141-94B1-A8DE34054425}"/>
              </a:ext>
            </a:extLst>
          </p:cNvPr>
          <p:cNvSpPr>
            <a:spLocks noGrp="1"/>
          </p:cNvSpPr>
          <p:nvPr>
            <p:ph type="sldNum" sz="quarter" idx="12"/>
          </p:nvPr>
        </p:nvSpPr>
        <p:spPr/>
        <p:txBody>
          <a:bodyPr/>
          <a:lstStyle/>
          <a:p>
            <a:fld id="{DC011E3F-0DC4-448D-B0C3-7ABACDD5A6CC}" type="slidenum">
              <a:rPr lang="en-US" smtClean="0"/>
              <a:t>7</a:t>
            </a:fld>
            <a:endParaRPr lang="en-US"/>
          </a:p>
        </p:txBody>
      </p:sp>
    </p:spTree>
    <p:extLst>
      <p:ext uri="{BB962C8B-B14F-4D97-AF65-F5344CB8AC3E}">
        <p14:creationId xmlns:p14="http://schemas.microsoft.com/office/powerpoint/2010/main" val="1874592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38200" y="365125"/>
            <a:ext cx="10515600" cy="838033"/>
          </a:xfrm>
        </p:spPr>
        <p:txBody>
          <a:bodyPr/>
          <a:lstStyle/>
          <a:p>
            <a:r>
              <a:rPr lang="en-US" dirty="0"/>
              <a:t>Design Considerations &amp; Future Features</a:t>
            </a:r>
          </a:p>
        </p:txBody>
      </p:sp>
      <p:sp>
        <p:nvSpPr>
          <p:cNvPr id="4" name="Content Placeholder 3"/>
          <p:cNvSpPr>
            <a:spLocks noGrp="1"/>
          </p:cNvSpPr>
          <p:nvPr>
            <p:ph idx="1"/>
          </p:nvPr>
        </p:nvSpPr>
        <p:spPr>
          <a:xfrm>
            <a:off x="838200" y="1387642"/>
            <a:ext cx="10515600" cy="4789321"/>
          </a:xfrm>
        </p:spPr>
        <p:txBody>
          <a:bodyPr>
            <a:normAutofit/>
          </a:bodyPr>
          <a:lstStyle/>
          <a:p>
            <a:r>
              <a:rPr lang="en-US" dirty="0"/>
              <a:t>End user</a:t>
            </a:r>
          </a:p>
          <a:p>
            <a:pPr lvl="1"/>
            <a:r>
              <a:rPr lang="en-US" dirty="0"/>
              <a:t>Currently receives text notification that the mail has been delivered</a:t>
            </a:r>
          </a:p>
          <a:p>
            <a:pPr lvl="1"/>
            <a:r>
              <a:rPr lang="en-US" dirty="0"/>
              <a:t>Future design would incorporate non-screen notification methods</a:t>
            </a:r>
          </a:p>
          <a:p>
            <a:pPr lvl="2"/>
            <a:r>
              <a:rPr lang="en-US" dirty="0"/>
              <a:t>Google Assistant, Amazon Alexa, Apple Siri integration</a:t>
            </a:r>
          </a:p>
          <a:p>
            <a:pPr lvl="2"/>
            <a:r>
              <a:rPr lang="en-US" dirty="0"/>
              <a:t>Informed Delivery by USPS, UPS My Choice, and FedEx </a:t>
            </a:r>
            <a:r>
              <a:rPr lang="en-US"/>
              <a:t>Delivery Manager integration</a:t>
            </a:r>
          </a:p>
          <a:p>
            <a:pPr lvl="2"/>
            <a:endParaRPr lang="en-US" dirty="0"/>
          </a:p>
        </p:txBody>
      </p:sp>
      <p:sp>
        <p:nvSpPr>
          <p:cNvPr id="2" name="Footer Placeholder 1">
            <a:extLst>
              <a:ext uri="{FF2B5EF4-FFF2-40B4-BE49-F238E27FC236}">
                <a16:creationId xmlns:a16="http://schemas.microsoft.com/office/drawing/2014/main" id="{192FA5AC-7D18-3442-82A1-0178330E4D06}"/>
              </a:ext>
            </a:extLst>
          </p:cNvPr>
          <p:cNvSpPr>
            <a:spLocks noGrp="1"/>
          </p:cNvSpPr>
          <p:nvPr>
            <p:ph type="ftr" sz="quarter" idx="11"/>
          </p:nvPr>
        </p:nvSpPr>
        <p:spPr/>
        <p:txBody>
          <a:bodyPr/>
          <a:lstStyle/>
          <a:p>
            <a:r>
              <a:rPr lang="en-US"/>
              <a:t>Derek Johnson SEIS 744 Capstone Project Spring 2018</a:t>
            </a:r>
          </a:p>
        </p:txBody>
      </p:sp>
      <p:sp>
        <p:nvSpPr>
          <p:cNvPr id="5" name="Slide Number Placeholder 4">
            <a:extLst>
              <a:ext uri="{FF2B5EF4-FFF2-40B4-BE49-F238E27FC236}">
                <a16:creationId xmlns:a16="http://schemas.microsoft.com/office/drawing/2014/main" id="{230CDEE4-7F31-EA4A-AD5D-ABE5D9385B90}"/>
              </a:ext>
            </a:extLst>
          </p:cNvPr>
          <p:cNvSpPr>
            <a:spLocks noGrp="1"/>
          </p:cNvSpPr>
          <p:nvPr>
            <p:ph type="sldNum" sz="quarter" idx="12"/>
          </p:nvPr>
        </p:nvSpPr>
        <p:spPr/>
        <p:txBody>
          <a:bodyPr/>
          <a:lstStyle/>
          <a:p>
            <a:fld id="{DC011E3F-0DC4-448D-B0C3-7ABACDD5A6CC}" type="slidenum">
              <a:rPr lang="en-US" smtClean="0"/>
              <a:t>8</a:t>
            </a:fld>
            <a:endParaRPr lang="en-US"/>
          </a:p>
        </p:txBody>
      </p:sp>
    </p:spTree>
    <p:extLst>
      <p:ext uri="{BB962C8B-B14F-4D97-AF65-F5344CB8AC3E}">
        <p14:creationId xmlns:p14="http://schemas.microsoft.com/office/powerpoint/2010/main" val="1736502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ooter Placeholder 11">
            <a:extLst>
              <a:ext uri="{FF2B5EF4-FFF2-40B4-BE49-F238E27FC236}">
                <a16:creationId xmlns:a16="http://schemas.microsoft.com/office/drawing/2014/main" id="{16C55A41-6D87-3343-B8EF-7661E59B7988}"/>
              </a:ext>
            </a:extLst>
          </p:cNvPr>
          <p:cNvSpPr>
            <a:spLocks noGrp="1"/>
          </p:cNvSpPr>
          <p:nvPr>
            <p:ph type="ftr" sz="quarter" idx="11"/>
          </p:nvPr>
        </p:nvSpPr>
        <p:spPr/>
        <p:txBody>
          <a:bodyPr/>
          <a:lstStyle/>
          <a:p>
            <a:r>
              <a:rPr lang="en-US"/>
              <a:t>Derek Johnson SEIS 744 Capstone Project Spring 2018</a:t>
            </a:r>
          </a:p>
        </p:txBody>
      </p:sp>
      <p:sp>
        <p:nvSpPr>
          <p:cNvPr id="13" name="Slide Number Placeholder 12">
            <a:extLst>
              <a:ext uri="{FF2B5EF4-FFF2-40B4-BE49-F238E27FC236}">
                <a16:creationId xmlns:a16="http://schemas.microsoft.com/office/drawing/2014/main" id="{A7EFE305-5984-DA4C-B99E-F677340E9D1A}"/>
              </a:ext>
            </a:extLst>
          </p:cNvPr>
          <p:cNvSpPr>
            <a:spLocks noGrp="1"/>
          </p:cNvSpPr>
          <p:nvPr>
            <p:ph type="sldNum" sz="quarter" idx="12"/>
          </p:nvPr>
        </p:nvSpPr>
        <p:spPr/>
        <p:txBody>
          <a:bodyPr/>
          <a:lstStyle/>
          <a:p>
            <a:fld id="{DC011E3F-0DC4-448D-B0C3-7ABACDD5A6CC}" type="slidenum">
              <a:rPr lang="en-US" smtClean="0"/>
              <a:t>9</a:t>
            </a:fld>
            <a:endParaRPr lang="en-US"/>
          </a:p>
        </p:txBody>
      </p:sp>
      <p:pic>
        <p:nvPicPr>
          <p:cNvPr id="2" name="IMG_0182 (2)">
            <a:hlinkClick r:id="" action="ppaction://media"/>
            <a:extLst>
              <a:ext uri="{FF2B5EF4-FFF2-40B4-BE49-F238E27FC236}">
                <a16:creationId xmlns:a16="http://schemas.microsoft.com/office/drawing/2014/main" id="{6CA59619-1B6E-D644-9410-8C21386A7CF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98146" y="396264"/>
            <a:ext cx="10595708" cy="5960086"/>
          </a:xfrm>
          <a:prstGeom prst="rect">
            <a:avLst/>
          </a:prstGeom>
        </p:spPr>
      </p:pic>
    </p:spTree>
    <p:extLst>
      <p:ext uri="{BB962C8B-B14F-4D97-AF65-F5344CB8AC3E}">
        <p14:creationId xmlns:p14="http://schemas.microsoft.com/office/powerpoint/2010/main" val="2861373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9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1041</TotalTime>
  <Words>687</Words>
  <Application>Microsoft Macintosh PowerPoint</Application>
  <PresentationFormat>Widescreen</PresentationFormat>
  <Paragraphs>66</Paragraphs>
  <Slides>8</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IoT Capstone Project: Mailbox Delivery Notification</vt:lpstr>
      <vt:lpstr>Market Condition</vt:lpstr>
      <vt:lpstr>72% of tenants are interested in mail delivery amenities, valuing it at nearly $20 per month</vt:lpstr>
      <vt:lpstr>Operational Overview</vt:lpstr>
      <vt:lpstr>Design Considerations &amp; Future Features</vt:lpstr>
      <vt:lpstr>Design Considerations &amp; Future Features</vt:lpstr>
      <vt:lpstr>Design Considerations &amp; Future Features</vt:lpstr>
      <vt:lpstr>PowerPoint Presentation</vt:lpstr>
    </vt:vector>
  </TitlesOfParts>
  <Company>Target Corporation</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Derek.J.Johnson</dc:creator>
  <cp:lastModifiedBy>Johnson, Derek</cp:lastModifiedBy>
  <cp:revision>23</cp:revision>
  <dcterms:created xsi:type="dcterms:W3CDTF">2018-05-07T18:44:24Z</dcterms:created>
  <dcterms:modified xsi:type="dcterms:W3CDTF">2018-05-09T16:59:49Z</dcterms:modified>
</cp:coreProperties>
</file>

<file path=docProps/thumbnail.jpeg>
</file>